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6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317" autoAdjust="0"/>
  </p:normalViewPr>
  <p:slideViewPr>
    <p:cSldViewPr>
      <p:cViewPr varScale="1">
        <p:scale>
          <a:sx n="59" d="100"/>
          <a:sy n="59" d="100"/>
        </p:scale>
        <p:origin x="-165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D8D74C6-C39C-4D14-A502-3FFBFB5E640A}" type="datetimeFigureOut">
              <a:rPr lang="en-US" smtClean="0"/>
              <a:t>26-May-18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044CB02-617F-4037-8A90-DDE05560BCBE}" type="slidenum">
              <a:rPr lang="en-US" smtClean="0"/>
              <a:t>‹#›</a:t>
            </a:fld>
            <a:endParaRPr lang="en-US"/>
          </a:p>
        </p:txBody>
      </p:sp>
    </p:spTree>
    <p:extLst>
      <p:ext uri="{BB962C8B-B14F-4D97-AF65-F5344CB8AC3E}">
        <p14:creationId xmlns:p14="http://schemas.microsoft.com/office/powerpoint/2010/main" val="23405631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Planning is</a:t>
            </a:r>
            <a:r>
              <a:rPr lang="en-US" baseline="0" dirty="0" smtClean="0"/>
              <a:t> an integral function of a manager because it facilitates an entity to develop reliable procedures, rules, policies necessary to accomplish the short-term and long-term objectives. Therefore, the sustained popularity regarding the use of strategic management concept hinges on the ability to address myriad micro and macro concerns for an organization. For example, inability to stimulate departmental competitiveness and weak structures reveals micro-level concerns for a profit-making organization (</a:t>
            </a:r>
            <a:r>
              <a:rPr lang="en-US" dirty="0" smtClean="0"/>
              <a:t>Martin, 2010</a:t>
            </a:r>
            <a:r>
              <a:rPr lang="en-US" baseline="0" dirty="0" smtClean="0"/>
              <a:t>). Alternatively, strategic-management concept equips an organization to proactively manage consumers’ changes in preferences or adopt technology and innovation, which are pertinent external environmental variables to an organization.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2</a:t>
            </a:fld>
            <a:endParaRPr lang="en-US"/>
          </a:p>
        </p:txBody>
      </p:sp>
    </p:spTree>
    <p:extLst>
      <p:ext uri="{BB962C8B-B14F-4D97-AF65-F5344CB8AC3E}">
        <p14:creationId xmlns:p14="http://schemas.microsoft.com/office/powerpoint/2010/main" val="5159271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Strategic</a:t>
            </a:r>
            <a:r>
              <a:rPr lang="en-US" baseline="0" dirty="0" smtClean="0"/>
              <a:t>-management concept involves a three-tier framework to develop effective outcomes (</a:t>
            </a:r>
            <a:r>
              <a:rPr lang="en-US" dirty="0" smtClean="0"/>
              <a:t>Martin, 2010)</a:t>
            </a:r>
            <a:r>
              <a:rPr lang="en-US" baseline="0" dirty="0" smtClean="0"/>
              <a:t>. The pyramid structure of the strategic management concept best demonstrate the conceptual framework, which is characterized by strategic-level planning at the pinnacle point. The middle-level relates to the tactical planning parameters with departmental heads taking an active role in formulating and implementing the outcomes. At the base is the operational planning level that involve organization teams, line managers, supervisors, and a host of employees. Overall, harnessing strategic-management concept have benefits that surpasses potential mishaps. Therefore, businesses and entrepreneurs have an obligation to harness current competitiveness by implementing strategic-management continuum for positive outcomes.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3</a:t>
            </a:fld>
            <a:endParaRPr lang="en-US"/>
          </a:p>
        </p:txBody>
      </p:sp>
    </p:spTree>
    <p:extLst>
      <p:ext uri="{BB962C8B-B14F-4D97-AF65-F5344CB8AC3E}">
        <p14:creationId xmlns:p14="http://schemas.microsoft.com/office/powerpoint/2010/main" val="37049563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pinnacle</a:t>
            </a:r>
            <a:r>
              <a:rPr lang="en-US" baseline="0" dirty="0" smtClean="0"/>
              <a:t> of strategic-management concept reveals the overview of an organization, which influences the tactical and operational competitiveness. Three pertinent questions that influences the caliber of strategic plans include </a:t>
            </a:r>
            <a:r>
              <a:rPr lang="en-US" i="1" baseline="0" dirty="0" smtClean="0"/>
              <a:t>What, Why, </a:t>
            </a:r>
            <a:r>
              <a:rPr lang="en-US" i="0" baseline="0" dirty="0" smtClean="0"/>
              <a:t>and </a:t>
            </a:r>
            <a:r>
              <a:rPr lang="en-US" i="1" baseline="0" dirty="0" smtClean="0"/>
              <a:t>How-questions (</a:t>
            </a:r>
            <a:r>
              <a:rPr lang="en-US" dirty="0" smtClean="0"/>
              <a:t>Hill</a:t>
            </a:r>
            <a:r>
              <a:rPr lang="en-US" baseline="0" dirty="0" smtClean="0"/>
              <a:t> </a:t>
            </a:r>
            <a:r>
              <a:rPr lang="en-US" dirty="0" smtClean="0"/>
              <a:t>&amp; Gareth, 2012</a:t>
            </a:r>
            <a:r>
              <a:rPr lang="en-US" i="1" baseline="0" dirty="0" smtClean="0"/>
              <a:t>). </a:t>
            </a:r>
            <a:r>
              <a:rPr lang="en-US" i="0" baseline="0" dirty="0" smtClean="0"/>
              <a:t>Deliberations regarding the three questions are broad, unconstrained, and considerate of various factors that affects business competitiveness. Evidently, the top-level management teams are best suited to deliver accurate answers. The measure of efficiency of a particular strategic question hinges on the ability of such intervention to provide reliable guidance in the short-run and in the long-term time dimensions. Therefore, utmost imagination, innovation, and competencies are notable minimum requirements for a senior manager to deliver a superior strategy.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4</a:t>
            </a:fld>
            <a:endParaRPr lang="en-US"/>
          </a:p>
        </p:txBody>
      </p:sp>
    </p:spTree>
    <p:extLst>
      <p:ext uri="{BB962C8B-B14F-4D97-AF65-F5344CB8AC3E}">
        <p14:creationId xmlns:p14="http://schemas.microsoft.com/office/powerpoint/2010/main" val="33352293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vision, mission, and core-value statements are crucial elements that demonstrate the strategic path of a business entity. Therefore, the top-level team is suited to formulate the general pathway for an organization because they have adequate background knowledge about an entity. For instance, the promoter’s values influences the contemporary core-values of an entity and subsequent organization culture.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5</a:t>
            </a:fld>
            <a:endParaRPr lang="en-US"/>
          </a:p>
        </p:txBody>
      </p:sp>
    </p:spTree>
    <p:extLst>
      <p:ext uri="{BB962C8B-B14F-4D97-AF65-F5344CB8AC3E}">
        <p14:creationId xmlns:p14="http://schemas.microsoft.com/office/powerpoint/2010/main" val="23889270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The tactical level planning is similar to strategic level because the outcomes of such deliberations are utilized by another cadre of organization teams. However, tactical level plans are relatively short-term and entail reduced impacts compared to </a:t>
            </a:r>
            <a:r>
              <a:rPr lang="en-US" baseline="0" smtClean="0"/>
              <a:t>strategic paradigm (</a:t>
            </a:r>
            <a:r>
              <a:rPr lang="en-US" smtClean="0"/>
              <a:t>Hill</a:t>
            </a:r>
            <a:r>
              <a:rPr lang="en-US" baseline="0" smtClean="0"/>
              <a:t> </a:t>
            </a:r>
            <a:r>
              <a:rPr lang="en-US" smtClean="0"/>
              <a:t>&amp; Gareth, 2012</a:t>
            </a:r>
            <a:r>
              <a:rPr lang="en-US" baseline="0" smtClean="0"/>
              <a:t>). </a:t>
            </a:r>
            <a:r>
              <a:rPr lang="en-US" baseline="0" dirty="0" smtClean="0"/>
              <a:t>Usually, the departmental heads are tasked with formulating effective tactics to enhance internal competitiveness by aligning with the strategic objective of the company.</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6</a:t>
            </a:fld>
            <a:endParaRPr lang="en-US"/>
          </a:p>
        </p:txBody>
      </p:sp>
    </p:spTree>
    <p:extLst>
      <p:ext uri="{BB962C8B-B14F-4D97-AF65-F5344CB8AC3E}">
        <p14:creationId xmlns:p14="http://schemas.microsoft.com/office/powerpoint/2010/main" val="3476645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Developing</a:t>
            </a:r>
            <a:r>
              <a:rPr lang="en-US" baseline="0" dirty="0" smtClean="0"/>
              <a:t> tactical capability is an essential achievement for a business student. Therefore, the internship program at Acer Corporation has been a transformative opportunity because I got an opportunity to acquire first-hand tactical skills to formulate SMART procurement plans and undertake a resource audit. Overall, implementing tactical-planning is an art that enhances problem-solving capability and boost departmental responsiveness to current organization dilemmas. For instance, setting effective budgetary plan is necessary because it aid a department to plan in advance and save cost because it avoid haphazard acquisition.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7</a:t>
            </a:fld>
            <a:endParaRPr lang="en-US"/>
          </a:p>
        </p:txBody>
      </p:sp>
    </p:spTree>
    <p:extLst>
      <p:ext uri="{BB962C8B-B14F-4D97-AF65-F5344CB8AC3E}">
        <p14:creationId xmlns:p14="http://schemas.microsoft.com/office/powerpoint/2010/main" val="24511903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Operational</a:t>
            </a:r>
            <a:r>
              <a:rPr lang="en-US" baseline="0" dirty="0" smtClean="0"/>
              <a:t> planning level is literally where the rubber meets the road and the proposed strategic plans and tactical objectives translate into actions. The caliber of organization system, structures, and processes play an integral role toward enhancing positive outcomes in implementing the tactical goals and strategic plans. For example, ineffective leadership style in an organization and conflicting culture dimensions impede implementation of strategic changes, which manifests the importance of building reliable infrastructures</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8</a:t>
            </a:fld>
            <a:endParaRPr lang="en-US"/>
          </a:p>
        </p:txBody>
      </p:sp>
    </p:spTree>
    <p:extLst>
      <p:ext uri="{BB962C8B-B14F-4D97-AF65-F5344CB8AC3E}">
        <p14:creationId xmlns:p14="http://schemas.microsoft.com/office/powerpoint/2010/main" val="3410320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Setting a single</a:t>
            </a:r>
            <a:r>
              <a:rPr lang="en-US" baseline="0" dirty="0" smtClean="0"/>
              <a:t>-plan is a reliable operational endeavor because it accords the team an opportunity to address a pertinent concern identified. Therefore, the procurement team should embark on regular review meetings to deliberate on methods to minimize stock-out scenario or save on cost of material. On the other hand, operational planning involves setting continuous plans that include policies and procedures to be used regularly by the operational team members. A procurement procedure can outline step-by-step details about addressing one-off procurement or tendering process. Therefore, it is incumbent upon the operational and tactical teams to cooperate in developing ongoing-plans</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9</a:t>
            </a:fld>
            <a:endParaRPr lang="en-US"/>
          </a:p>
        </p:txBody>
      </p:sp>
    </p:spTree>
    <p:extLst>
      <p:ext uri="{BB962C8B-B14F-4D97-AF65-F5344CB8AC3E}">
        <p14:creationId xmlns:p14="http://schemas.microsoft.com/office/powerpoint/2010/main" val="33538703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Planning to mitigate</a:t>
            </a:r>
            <a:r>
              <a:rPr lang="en-US" baseline="0" dirty="0" smtClean="0"/>
              <a:t> the detrimental threats that hamper efficiency of a strategic-management planning concept involves assessing individually the potential mishap during implementation and formulation period. Therefore, each management team involved in making pertinent decisions have a fiduciary obligation to review the potential sources of inadequacies before implementing the outcomes </a:t>
            </a:r>
            <a:r>
              <a:rPr lang="en-US" b="1" baseline="0" dirty="0" smtClean="0"/>
              <a:t>(</a:t>
            </a:r>
            <a:r>
              <a:rPr lang="en-US" dirty="0" smtClean="0"/>
              <a:t>Martin, 2010)</a:t>
            </a:r>
            <a:r>
              <a:rPr lang="en-US" b="1" baseline="0" dirty="0" smtClean="0"/>
              <a:t>.</a:t>
            </a:r>
            <a:r>
              <a:rPr lang="en-US" baseline="0" dirty="0" smtClean="0"/>
              <a:t> For instance, strategic risks are the top-most threats and affect the efficiency of either tactical or operational plan. Equally, operational risks hampers seamless implementation of strategic and tactical goals </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10</a:t>
            </a:fld>
            <a:endParaRPr lang="en-US"/>
          </a:p>
        </p:txBody>
      </p:sp>
    </p:spTree>
    <p:extLst>
      <p:ext uri="{BB962C8B-B14F-4D97-AF65-F5344CB8AC3E}">
        <p14:creationId xmlns:p14="http://schemas.microsoft.com/office/powerpoint/2010/main" val="14204265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Capitalizing on effective</a:t>
            </a:r>
            <a:r>
              <a:rPr lang="en-US" baseline="0" dirty="0" smtClean="0"/>
              <a:t> management concepts is essential because it facilitates a business entity to address current and future concerns. Therefore, modern entrepreneurs need to gain experience and expertise to implement strategic management-planning concept to sustain competitiveness. Besides, business learners should strive to gain industrial knowledge by taking part in internship programs. From a personal point of view, knowledge gained about implementing the three levels of strategic-management planning will be vital in future endeavors</a:t>
            </a:r>
            <a:endParaRPr lang="en-US" dirty="0"/>
          </a:p>
        </p:txBody>
      </p:sp>
      <p:sp>
        <p:nvSpPr>
          <p:cNvPr id="4" name="Slide Number Placeholder 3"/>
          <p:cNvSpPr>
            <a:spLocks noGrp="1"/>
          </p:cNvSpPr>
          <p:nvPr>
            <p:ph type="sldNum" sz="quarter" idx="10"/>
          </p:nvPr>
        </p:nvSpPr>
        <p:spPr/>
        <p:txBody>
          <a:bodyPr/>
          <a:lstStyle/>
          <a:p>
            <a:fld id="{E044CB02-617F-4037-8A90-DDE05560BCBE}" type="slidenum">
              <a:rPr lang="en-US" smtClean="0"/>
              <a:t>11</a:t>
            </a:fld>
            <a:endParaRPr lang="en-US"/>
          </a:p>
        </p:txBody>
      </p:sp>
    </p:spTree>
    <p:extLst>
      <p:ext uri="{BB962C8B-B14F-4D97-AF65-F5344CB8AC3E}">
        <p14:creationId xmlns:p14="http://schemas.microsoft.com/office/powerpoint/2010/main" val="40434357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fld id="{1BE2CFDC-3FEB-46E9-B124-E0BE491C9964}" type="datetimeFigureOut">
              <a:rPr lang="en-US" smtClean="0"/>
              <a:t>26-May-18</a:t>
            </a:fld>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fld id="{B4C5419C-140D-4EC3-A0BF-7BD431FDAA9A}"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fld id="{1BE2CFDC-3FEB-46E9-B124-E0BE491C9964}" type="datetimeFigureOut">
              <a:rPr lang="en-US" smtClean="0"/>
              <a:t>26-May-18</a:t>
            </a:fld>
            <a:endParaRPr lang="en-US"/>
          </a:p>
        </p:txBody>
      </p:sp>
      <p:sp>
        <p:nvSpPr>
          <p:cNvPr id="9" name="Slide Number Placeholder 8"/>
          <p:cNvSpPr>
            <a:spLocks noGrp="1"/>
          </p:cNvSpPr>
          <p:nvPr>
            <p:ph type="sldNum" sz="quarter" idx="15"/>
          </p:nvPr>
        </p:nvSpPr>
        <p:spPr/>
        <p:txBody>
          <a:bodyPr rtlCol="0"/>
          <a:lstStyle/>
          <a:p>
            <a:fld id="{B4C5419C-140D-4EC3-A0BF-7BD431FDAA9A}" type="slidenum">
              <a:rPr lang="en-US" smtClean="0"/>
              <a:t>‹#›</a:t>
            </a:fld>
            <a:endParaRPr lang="en-US"/>
          </a:p>
        </p:txBody>
      </p:sp>
      <p:sp>
        <p:nvSpPr>
          <p:cNvPr id="10" name="Footer Placeholder 9"/>
          <p:cNvSpPr>
            <a:spLocks noGrp="1"/>
          </p:cNvSpPr>
          <p:nvPr>
            <p:ph type="ftr" sz="quarter" idx="16"/>
          </p:nvPr>
        </p:nvSpPr>
        <p:spPr/>
        <p:txBody>
          <a:bodyPr rtlCol="0"/>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fld id="{1BE2CFDC-3FEB-46E9-B124-E0BE491C9964}" type="datetimeFigureOut">
              <a:rPr lang="en-US" smtClean="0"/>
              <a:t>26-May-18</a:t>
            </a:fld>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fld id="{B4C5419C-140D-4EC3-A0BF-7BD431FDAA9A}"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BE2CFDC-3FEB-46E9-B124-E0BE491C9964}" type="datetimeFigureOut">
              <a:rPr lang="en-US" smtClean="0"/>
              <a:t>26-May-18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4C5419C-140D-4EC3-A0BF-7BD431FDAA9A}" type="slidenum">
              <a:rPr lang="en-US" smtClean="0"/>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1BE2CFDC-3FEB-46E9-B124-E0BE491C9964}" type="datetimeFigureOut">
              <a:rPr lang="en-US" smtClean="0"/>
              <a:t>26-May-18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4C5419C-140D-4EC3-A0BF-7BD431FDAA9A}" type="slidenum">
              <a:rPr lang="en-US" smtClean="0"/>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fld id="{1BE2CFDC-3FEB-46E9-B124-E0BE491C9964}" type="datetimeFigureOut">
              <a:rPr lang="en-US" smtClean="0"/>
              <a:t>26-May-18</a:t>
            </a:fld>
            <a:endParaRPr lang="en-US"/>
          </a:p>
        </p:txBody>
      </p:sp>
      <p:sp>
        <p:nvSpPr>
          <p:cNvPr id="7" name="Slide Number Placeholder 6"/>
          <p:cNvSpPr>
            <a:spLocks noGrp="1"/>
          </p:cNvSpPr>
          <p:nvPr>
            <p:ph type="sldNum" sz="quarter" idx="11"/>
          </p:nvPr>
        </p:nvSpPr>
        <p:spPr/>
        <p:txBody>
          <a:bodyPr rtlCol="0"/>
          <a:lstStyle/>
          <a:p>
            <a:fld id="{B4C5419C-140D-4EC3-A0BF-7BD431FDAA9A}" type="slidenum">
              <a:rPr lang="en-US" smtClean="0"/>
              <a:t>‹#›</a:t>
            </a:fld>
            <a:endParaRPr lang="en-US"/>
          </a:p>
        </p:txBody>
      </p:sp>
      <p:sp>
        <p:nvSpPr>
          <p:cNvPr id="8" name="Footer Placeholder 7"/>
          <p:cNvSpPr>
            <a:spLocks noGrp="1"/>
          </p:cNvSpPr>
          <p:nvPr>
            <p:ph type="ftr" sz="quarter" idx="12"/>
          </p:nvPr>
        </p:nvSpPr>
        <p:spPr/>
        <p:txBody>
          <a:bodyPr rtlCol="0"/>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E2CFDC-3FEB-46E9-B124-E0BE491C9964}" type="datetimeFigureOut">
              <a:rPr lang="en-US" smtClean="0"/>
              <a:t>26-May-18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4C5419C-140D-4EC3-A0BF-7BD431FDAA9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fld id="{1BE2CFDC-3FEB-46E9-B124-E0BE491C9964}" type="datetimeFigureOut">
              <a:rPr lang="en-US" smtClean="0"/>
              <a:t>26-May-18</a:t>
            </a:fld>
            <a:endParaRPr lang="en-US"/>
          </a:p>
        </p:txBody>
      </p:sp>
      <p:sp>
        <p:nvSpPr>
          <p:cNvPr id="22" name="Slide Number Placeholder 21"/>
          <p:cNvSpPr>
            <a:spLocks noGrp="1"/>
          </p:cNvSpPr>
          <p:nvPr>
            <p:ph type="sldNum" sz="quarter" idx="15"/>
          </p:nvPr>
        </p:nvSpPr>
        <p:spPr/>
        <p:txBody>
          <a:bodyPr rtlCol="0"/>
          <a:lstStyle/>
          <a:p>
            <a:fld id="{B4C5419C-140D-4EC3-A0BF-7BD431FDAA9A}" type="slidenum">
              <a:rPr lang="en-US" smtClean="0"/>
              <a:t>‹#›</a:t>
            </a:fld>
            <a:endParaRPr lang="en-US"/>
          </a:p>
        </p:txBody>
      </p:sp>
      <p:sp>
        <p:nvSpPr>
          <p:cNvPr id="23" name="Footer Placeholder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fld id="{1BE2CFDC-3FEB-46E9-B124-E0BE491C9964}" type="datetimeFigureOut">
              <a:rPr lang="en-US" smtClean="0"/>
              <a:t>26-May-18</a:t>
            </a:fld>
            <a:endParaRPr lang="en-US"/>
          </a:p>
        </p:txBody>
      </p:sp>
      <p:sp>
        <p:nvSpPr>
          <p:cNvPr id="18" name="Slide Number Placeholder 17"/>
          <p:cNvSpPr>
            <a:spLocks noGrp="1"/>
          </p:cNvSpPr>
          <p:nvPr>
            <p:ph type="sldNum" sz="quarter" idx="11"/>
          </p:nvPr>
        </p:nvSpPr>
        <p:spPr/>
        <p:txBody>
          <a:bodyPr rtlCol="0"/>
          <a:lstStyle/>
          <a:p>
            <a:fld id="{B4C5419C-140D-4EC3-A0BF-7BD431FDAA9A}" type="slidenum">
              <a:rPr lang="en-US" smtClean="0"/>
              <a:t>‹#›</a:t>
            </a:fld>
            <a:endParaRPr lang="en-US"/>
          </a:p>
        </p:txBody>
      </p:sp>
      <p:sp>
        <p:nvSpPr>
          <p:cNvPr id="21" name="Footer Placeholder 20"/>
          <p:cNvSpPr>
            <a:spLocks noGrp="1"/>
          </p:cNvSpPr>
          <p:nvPr>
            <p:ph type="ftr" sz="quarter" idx="12"/>
          </p:nvPr>
        </p:nvSpPr>
        <p:spPr/>
        <p:txBody>
          <a:bodyPr rtlCol="0"/>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E2CFDC-3FEB-46E9-B124-E0BE491C9964}" type="datetimeFigureOut">
              <a:rPr lang="en-US" smtClean="0"/>
              <a:t>26-May-18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5419C-140D-4EC3-A0BF-7BD431FDAA9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BE2CFDC-3FEB-46E9-B124-E0BE491C9964}" type="datetimeFigureOut">
              <a:rPr lang="en-US" smtClean="0"/>
              <a:t>26-May-18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4C5419C-140D-4EC3-A0BF-7BD431FDAA9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1BE2CFDC-3FEB-46E9-B124-E0BE491C9964}" type="datetimeFigureOut">
              <a:rPr lang="en-US" smtClean="0"/>
              <a:t>26-May-18</a:t>
            </a:fld>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B4C5419C-140D-4EC3-A0BF-7BD431FDAA9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acer.org/about-us/mission" TargetMode="External"/><Relationship Id="rId2" Type="http://schemas.openxmlformats.org/officeDocument/2006/relationships/hyperlink" Target="http://www.alcera.ca/en/newsletters/leaders-edge-newsletter-march-2010.php"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762000"/>
            <a:ext cx="7924800" cy="2819400"/>
          </a:xfrm>
        </p:spPr>
        <p:txBody>
          <a:bodyPr>
            <a:normAutofit/>
          </a:bodyPr>
          <a:lstStyle/>
          <a:p>
            <a:r>
              <a:rPr lang="en-US" sz="5000" dirty="0" smtClean="0"/>
              <a:t>Replicating Basic Strategy-Tactical Operations </a:t>
            </a:r>
            <a:endParaRPr lang="en-US" sz="5000" dirty="0"/>
          </a:p>
        </p:txBody>
      </p:sp>
      <p:sp>
        <p:nvSpPr>
          <p:cNvPr id="3" name="Subtitle 2"/>
          <p:cNvSpPr>
            <a:spLocks noGrp="1"/>
          </p:cNvSpPr>
          <p:nvPr>
            <p:ph type="subTitle" idx="1"/>
          </p:nvPr>
        </p:nvSpPr>
        <p:spPr>
          <a:xfrm>
            <a:off x="1676400" y="3886200"/>
            <a:ext cx="6858000" cy="2362200"/>
          </a:xfrm>
        </p:spPr>
        <p:txBody>
          <a:bodyPr>
            <a:normAutofit/>
          </a:bodyPr>
          <a:lstStyle/>
          <a:p>
            <a:r>
              <a:rPr lang="en-US" dirty="0" smtClean="0"/>
              <a:t>-</a:t>
            </a:r>
            <a:r>
              <a:rPr lang="en-US" sz="2500" dirty="0" smtClean="0"/>
              <a:t>Strategic Management and Basic Elements</a:t>
            </a:r>
          </a:p>
          <a:p>
            <a:r>
              <a:rPr lang="en-US" sz="2500" dirty="0" smtClean="0"/>
              <a:t>-Tactical Planning and unique Models</a:t>
            </a:r>
          </a:p>
          <a:p>
            <a:r>
              <a:rPr lang="en-US" sz="2500" dirty="0" smtClean="0"/>
              <a:t>-Operation Plans </a:t>
            </a:r>
            <a:endParaRPr lang="en-US" sz="2500" dirty="0"/>
          </a:p>
        </p:txBody>
      </p:sp>
    </p:spTree>
    <p:extLst>
      <p:ext uri="{BB962C8B-B14F-4D97-AF65-F5344CB8AC3E}">
        <p14:creationId xmlns:p14="http://schemas.microsoft.com/office/powerpoint/2010/main" val="16346554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Strategic Management Planning</a:t>
            </a:r>
            <a:endParaRPr lang="en-US" dirty="0"/>
          </a:p>
        </p:txBody>
      </p:sp>
      <p:sp>
        <p:nvSpPr>
          <p:cNvPr id="5" name="Content Placeholder 4"/>
          <p:cNvSpPr>
            <a:spLocks noGrp="1"/>
          </p:cNvSpPr>
          <p:nvPr>
            <p:ph sz="quarter" idx="1"/>
          </p:nvPr>
        </p:nvSpPr>
        <p:spPr/>
        <p:txBody>
          <a:bodyPr/>
          <a:lstStyle/>
          <a:p>
            <a:r>
              <a:rPr lang="en-US" dirty="0" smtClean="0"/>
              <a:t>Strategic management planning has gain significant traction among contemporary business leaders</a:t>
            </a:r>
          </a:p>
          <a:p>
            <a:r>
              <a:rPr lang="en-US" dirty="0" smtClean="0"/>
              <a:t>Notable elements leading to surge in strategic management planning include;- </a:t>
            </a:r>
          </a:p>
          <a:p>
            <a:pPr algn="ctr">
              <a:buFont typeface="Wingdings" pitchFamily="2" charset="2"/>
              <a:buChar char="Ø"/>
            </a:pPr>
            <a:r>
              <a:rPr lang="en-US" dirty="0" smtClean="0"/>
              <a:t>Increased uncertainty</a:t>
            </a:r>
            <a:endParaRPr lang="en-US" dirty="0"/>
          </a:p>
          <a:p>
            <a:pPr algn="ctr">
              <a:buFont typeface="Wingdings" pitchFamily="2" charset="2"/>
              <a:buChar char="Ø"/>
            </a:pPr>
            <a:r>
              <a:rPr lang="en-US" dirty="0" smtClean="0"/>
              <a:t>Increased consumer awareness</a:t>
            </a:r>
          </a:p>
          <a:p>
            <a:pPr algn="ctr">
              <a:buFont typeface="Wingdings" pitchFamily="2" charset="2"/>
              <a:buChar char="Ø"/>
            </a:pPr>
            <a:r>
              <a:rPr lang="en-US" dirty="0" smtClean="0"/>
              <a:t>Globalization and new world orders</a:t>
            </a:r>
          </a:p>
          <a:p>
            <a:pPr algn="ctr">
              <a:buFont typeface="Wingdings" pitchFamily="2" charset="2"/>
              <a:buChar char="Ø"/>
            </a:pPr>
            <a:r>
              <a:rPr lang="en-US" dirty="0" smtClean="0"/>
              <a:t>Sustained competitions</a:t>
            </a:r>
          </a:p>
          <a:p>
            <a:pPr algn="ctr">
              <a:buFont typeface="Wingdings" pitchFamily="2" charset="2"/>
              <a:buChar char="Ø"/>
            </a:pPr>
            <a:r>
              <a:rPr lang="en-US" dirty="0" smtClean="0"/>
              <a:t>Internal systems and structures inadequacies</a:t>
            </a:r>
          </a:p>
          <a:p>
            <a:pPr algn="ctr">
              <a:buFont typeface="Wingdings" pitchFamily="2" charset="2"/>
              <a:buChar char="Ø"/>
            </a:pPr>
            <a:endParaRPr lang="en-US" dirty="0" smtClean="0"/>
          </a:p>
        </p:txBody>
      </p:sp>
    </p:spTree>
    <p:extLst>
      <p:ext uri="{BB962C8B-B14F-4D97-AF65-F5344CB8AC3E}">
        <p14:creationId xmlns:p14="http://schemas.microsoft.com/office/powerpoint/2010/main" val="2084605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Elements of Strategic Management </a:t>
            </a:r>
            <a:endParaRPr lang="en-US" dirty="0"/>
          </a:p>
        </p:txBody>
      </p:sp>
      <p:sp>
        <p:nvSpPr>
          <p:cNvPr id="3" name="Content Placeholder 2"/>
          <p:cNvSpPr>
            <a:spLocks noGrp="1"/>
          </p:cNvSpPr>
          <p:nvPr>
            <p:ph sz="quarter" idx="1"/>
          </p:nvPr>
        </p:nvSpPr>
        <p:spPr/>
        <p:txBody>
          <a:bodyPr/>
          <a:lstStyle/>
          <a:p>
            <a:r>
              <a:rPr lang="en-US" dirty="0" smtClean="0"/>
              <a:t>The levels of implementing strategic management planning and decision-making</a:t>
            </a:r>
          </a:p>
          <a:p>
            <a:pPr marL="457200" indent="-457200" algn="ctr">
              <a:buFont typeface="+mj-lt"/>
              <a:buAutoNum type="arabicPeriod"/>
            </a:pPr>
            <a:r>
              <a:rPr lang="en-US" dirty="0" smtClean="0"/>
              <a:t>Strategic level</a:t>
            </a:r>
          </a:p>
          <a:p>
            <a:pPr marL="457200" indent="-457200" algn="ctr">
              <a:buFont typeface="+mj-lt"/>
              <a:buAutoNum type="arabicPeriod"/>
            </a:pPr>
            <a:r>
              <a:rPr lang="en-US" dirty="0" smtClean="0"/>
              <a:t>Tactical level</a:t>
            </a:r>
          </a:p>
          <a:p>
            <a:pPr marL="457200" indent="-457200" algn="ctr">
              <a:buFont typeface="+mj-lt"/>
              <a:buAutoNum type="arabicPeriod"/>
            </a:pPr>
            <a:r>
              <a:rPr lang="en-US" dirty="0" smtClean="0"/>
              <a:t>Operational level</a:t>
            </a:r>
            <a:endParaRPr lang="en-US" dirty="0"/>
          </a:p>
          <a:p>
            <a:r>
              <a:rPr lang="en-US" dirty="0" smtClean="0"/>
              <a:t>Each level has distinctive features and models that enhance implementation and replicating </a:t>
            </a:r>
          </a:p>
          <a:p>
            <a:r>
              <a:rPr lang="en-US" dirty="0" smtClean="0"/>
              <a:t>Small-scales businesses have dawned positive outcomes by replicating the three levels</a:t>
            </a:r>
          </a:p>
          <a:p>
            <a:r>
              <a:rPr lang="en-US" dirty="0" smtClean="0"/>
              <a:t>Besides their uniqueness, the three levels are related and complement each other</a:t>
            </a:r>
            <a:endParaRPr lang="en-US" dirty="0"/>
          </a:p>
        </p:txBody>
      </p:sp>
    </p:spTree>
    <p:extLst>
      <p:ext uri="{BB962C8B-B14F-4D97-AF65-F5344CB8AC3E}">
        <p14:creationId xmlns:p14="http://schemas.microsoft.com/office/powerpoint/2010/main" val="12317433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Replicating Basic Strategy </a:t>
            </a:r>
            <a:endParaRPr lang="en-US" dirty="0"/>
          </a:p>
        </p:txBody>
      </p:sp>
      <p:sp>
        <p:nvSpPr>
          <p:cNvPr id="3" name="Content Placeholder 2"/>
          <p:cNvSpPr>
            <a:spLocks noGrp="1"/>
          </p:cNvSpPr>
          <p:nvPr>
            <p:ph sz="quarter" idx="1"/>
          </p:nvPr>
        </p:nvSpPr>
        <p:spPr/>
        <p:txBody>
          <a:bodyPr/>
          <a:lstStyle/>
          <a:p>
            <a:r>
              <a:rPr lang="en-US" dirty="0" smtClean="0"/>
              <a:t>Strategy is the highest-level planning that focuses on a broad and long-term overview of an organization </a:t>
            </a:r>
          </a:p>
          <a:p>
            <a:r>
              <a:rPr lang="en-US" dirty="0" smtClean="0"/>
              <a:t>The top-level management is tasked to formulate the basic strategic plans </a:t>
            </a:r>
          </a:p>
          <a:p>
            <a:r>
              <a:rPr lang="en-US" dirty="0" smtClean="0"/>
              <a:t>Such management cadre has an extensive knowledge about the organization and expertise to formulate strategic plans</a:t>
            </a:r>
          </a:p>
          <a:p>
            <a:r>
              <a:rPr lang="en-US" dirty="0" smtClean="0"/>
              <a:t>The strategic plans are critical toward overall business competitiveness</a:t>
            </a:r>
          </a:p>
          <a:p>
            <a:r>
              <a:rPr lang="en-US" dirty="0" smtClean="0"/>
              <a:t>The rest of management teams hinges on the proposed strategic plans during decision-making</a:t>
            </a:r>
            <a:endParaRPr lang="en-US" dirty="0"/>
          </a:p>
        </p:txBody>
      </p:sp>
    </p:spTree>
    <p:extLst>
      <p:ext uri="{BB962C8B-B14F-4D97-AF65-F5344CB8AC3E}">
        <p14:creationId xmlns:p14="http://schemas.microsoft.com/office/powerpoint/2010/main" val="20208044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792162"/>
          </a:xfrm>
        </p:spPr>
        <p:txBody>
          <a:bodyPr/>
          <a:lstStyle/>
          <a:p>
            <a:r>
              <a:rPr lang="en-US" dirty="0" smtClean="0"/>
              <a:t>Replicating Strategy</a:t>
            </a:r>
            <a:endParaRPr lang="en-US" dirty="0"/>
          </a:p>
        </p:txBody>
      </p:sp>
      <p:sp>
        <p:nvSpPr>
          <p:cNvPr id="3" name="Content Placeholder 2"/>
          <p:cNvSpPr>
            <a:spLocks noGrp="1"/>
          </p:cNvSpPr>
          <p:nvPr>
            <p:ph sz="quarter" idx="1"/>
          </p:nvPr>
        </p:nvSpPr>
        <p:spPr>
          <a:xfrm>
            <a:off x="457200" y="1143000"/>
            <a:ext cx="7924800" cy="5330952"/>
          </a:xfrm>
        </p:spPr>
        <p:txBody>
          <a:bodyPr>
            <a:normAutofit fontScale="92500" lnSpcReduction="20000"/>
          </a:bodyPr>
          <a:lstStyle/>
          <a:p>
            <a:r>
              <a:rPr lang="en-US" dirty="0" smtClean="0"/>
              <a:t>Crucial components of strategy include;-</a:t>
            </a:r>
          </a:p>
          <a:p>
            <a:pPr marL="0" indent="0">
              <a:buNone/>
            </a:pPr>
            <a:r>
              <a:rPr lang="en-US" dirty="0" smtClean="0"/>
              <a:t>1. Vision- is a timeless statement that depicts the aspirations of an organization in future-tense</a:t>
            </a:r>
          </a:p>
          <a:p>
            <a:pPr>
              <a:buFont typeface="Wingdings" pitchFamily="2" charset="2"/>
              <a:buChar char="v"/>
            </a:pPr>
            <a:r>
              <a:rPr lang="en-US" dirty="0" smtClean="0"/>
              <a:t>The Acer Corporation  has a vision statement that stipulates focus on </a:t>
            </a:r>
            <a:r>
              <a:rPr lang="en-US" i="1" dirty="0" smtClean="0"/>
              <a:t>supporting learners and learning professional and manage educational systems </a:t>
            </a:r>
          </a:p>
          <a:p>
            <a:pPr marL="0" indent="0">
              <a:buNone/>
            </a:pPr>
            <a:r>
              <a:rPr lang="en-US" dirty="0" smtClean="0"/>
              <a:t>2. Mission- is a statement of purpose that depict the aim and ambitions. </a:t>
            </a:r>
          </a:p>
          <a:p>
            <a:pPr>
              <a:buFont typeface="Wingdings" pitchFamily="2" charset="2"/>
              <a:buChar char="v"/>
            </a:pPr>
            <a:r>
              <a:rPr lang="en-US" dirty="0" smtClean="0"/>
              <a:t>The Acer Corporation has a mission statement relates to </a:t>
            </a:r>
            <a:r>
              <a:rPr lang="en-US" i="1" dirty="0" smtClean="0"/>
              <a:t>creating and promoting research-based knowledge, products, and services  to improve learning across the lifespan</a:t>
            </a:r>
          </a:p>
          <a:p>
            <a:pPr marL="0" indent="0">
              <a:buNone/>
            </a:pPr>
            <a:r>
              <a:rPr lang="en-US" dirty="0" smtClean="0"/>
              <a:t>3. Values-outlines the core attributes, cultures, and attitudes that influence the corporate identity</a:t>
            </a:r>
          </a:p>
          <a:p>
            <a:pPr>
              <a:buFont typeface="Wingdings" pitchFamily="2" charset="2"/>
              <a:buChar char="v"/>
            </a:pPr>
            <a:r>
              <a:rPr lang="en-US" dirty="0" smtClean="0"/>
              <a:t>The core values for Acer Corporation include </a:t>
            </a:r>
            <a:r>
              <a:rPr lang="en-US" i="1" dirty="0" smtClean="0"/>
              <a:t>expertise</a:t>
            </a:r>
            <a:r>
              <a:rPr lang="en-US" dirty="0" smtClean="0"/>
              <a:t>, </a:t>
            </a:r>
            <a:r>
              <a:rPr lang="en-US" i="1" dirty="0" smtClean="0"/>
              <a:t>innovation, integrity, interdependence, improvement, and responsivenes</a:t>
            </a:r>
            <a:r>
              <a:rPr lang="en-US" dirty="0" smtClean="0"/>
              <a:t>s</a:t>
            </a:r>
          </a:p>
          <a:p>
            <a:pPr marL="0" indent="0">
              <a:buNone/>
            </a:pPr>
            <a:endParaRPr lang="en-US" dirty="0"/>
          </a:p>
        </p:txBody>
      </p:sp>
    </p:spTree>
    <p:extLst>
      <p:ext uri="{BB962C8B-B14F-4D97-AF65-F5344CB8AC3E}">
        <p14:creationId xmlns:p14="http://schemas.microsoft.com/office/powerpoint/2010/main" val="2426269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Replicating Tactical Planning </a:t>
            </a:r>
            <a:endParaRPr lang="en-US" dirty="0"/>
          </a:p>
        </p:txBody>
      </p:sp>
      <p:sp>
        <p:nvSpPr>
          <p:cNvPr id="3" name="Content Placeholder 2"/>
          <p:cNvSpPr>
            <a:spLocks noGrp="1"/>
          </p:cNvSpPr>
          <p:nvPr>
            <p:ph sz="quarter" idx="1"/>
          </p:nvPr>
        </p:nvSpPr>
        <p:spPr/>
        <p:txBody>
          <a:bodyPr/>
          <a:lstStyle/>
          <a:p>
            <a:r>
              <a:rPr lang="en-US" dirty="0" smtClean="0"/>
              <a:t>Tactical planning involves outlining the steps, procedures, and specific goals to facilitate implementation of strategic goals and objectives</a:t>
            </a:r>
          </a:p>
          <a:p>
            <a:r>
              <a:rPr lang="en-US" dirty="0" smtClean="0"/>
              <a:t>The mid-level management is best suited to design tactical plan</a:t>
            </a:r>
          </a:p>
          <a:p>
            <a:r>
              <a:rPr lang="en-US" dirty="0" smtClean="0"/>
              <a:t>Tactical plans can be undertaken for the core functional areas </a:t>
            </a:r>
          </a:p>
          <a:p>
            <a:r>
              <a:rPr lang="en-US" dirty="0" smtClean="0"/>
              <a:t>Functional areas include marketing, production, HR, finance, procurement, R&amp;D, and among others</a:t>
            </a:r>
          </a:p>
          <a:p>
            <a:r>
              <a:rPr lang="en-US" dirty="0" smtClean="0"/>
              <a:t>Importantly, a tactical plan document should be flexible and specific in nature</a:t>
            </a:r>
            <a:endParaRPr lang="en-US" dirty="0"/>
          </a:p>
        </p:txBody>
      </p:sp>
    </p:spTree>
    <p:extLst>
      <p:ext uri="{BB962C8B-B14F-4D97-AF65-F5344CB8AC3E}">
        <p14:creationId xmlns:p14="http://schemas.microsoft.com/office/powerpoint/2010/main" val="23156947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Replicating Tactical Planning </a:t>
            </a:r>
          </a:p>
        </p:txBody>
      </p:sp>
      <p:sp>
        <p:nvSpPr>
          <p:cNvPr id="3" name="Content Placeholder 2"/>
          <p:cNvSpPr>
            <a:spLocks noGrp="1"/>
          </p:cNvSpPr>
          <p:nvPr>
            <p:ph sz="quarter" idx="1"/>
          </p:nvPr>
        </p:nvSpPr>
        <p:spPr/>
        <p:txBody>
          <a:bodyPr>
            <a:normAutofit lnSpcReduction="10000"/>
          </a:bodyPr>
          <a:lstStyle/>
          <a:p>
            <a:r>
              <a:rPr lang="en-US" dirty="0" smtClean="0"/>
              <a:t>The internship program at Acer Corporation provided an opportunity to actively engage in tactical planning for the Procurement and Logistic Department </a:t>
            </a:r>
          </a:p>
          <a:p>
            <a:r>
              <a:rPr lang="en-US" dirty="0" smtClean="0"/>
              <a:t>Notable components that I took part in design were;-</a:t>
            </a:r>
          </a:p>
          <a:p>
            <a:pPr marL="457200" indent="-457200">
              <a:buAutoNum type="arabicPeriod"/>
            </a:pPr>
            <a:r>
              <a:rPr lang="en-US" dirty="0" smtClean="0"/>
              <a:t>Setting annual departmental goals- tactical plan involving formulating specific goals with a stringent deadline. </a:t>
            </a:r>
          </a:p>
          <a:p>
            <a:pPr marL="457200" indent="-457200">
              <a:buAutoNum type="arabicPeriod"/>
            </a:pPr>
            <a:r>
              <a:rPr lang="en-US" dirty="0" smtClean="0"/>
              <a:t>Budgetary planning- setting out annual budgetary requirement is a tactical approach </a:t>
            </a:r>
          </a:p>
          <a:p>
            <a:pPr marL="457200" indent="-457200">
              <a:buAutoNum type="arabicPeriod"/>
            </a:pPr>
            <a:r>
              <a:rPr lang="en-US" dirty="0" smtClean="0"/>
              <a:t>Resource planning – an audit of resource fit and gap is vital undertaking </a:t>
            </a:r>
          </a:p>
        </p:txBody>
      </p:sp>
    </p:spTree>
    <p:extLst>
      <p:ext uri="{BB962C8B-B14F-4D97-AF65-F5344CB8AC3E}">
        <p14:creationId xmlns:p14="http://schemas.microsoft.com/office/powerpoint/2010/main" val="27745728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Replicating </a:t>
            </a:r>
            <a:r>
              <a:rPr lang="en-US" dirty="0" smtClean="0"/>
              <a:t>Operational </a:t>
            </a:r>
            <a:r>
              <a:rPr lang="en-US" dirty="0"/>
              <a:t>Planning </a:t>
            </a:r>
          </a:p>
        </p:txBody>
      </p:sp>
      <p:sp>
        <p:nvSpPr>
          <p:cNvPr id="3" name="Content Placeholder 2"/>
          <p:cNvSpPr>
            <a:spLocks noGrp="1"/>
          </p:cNvSpPr>
          <p:nvPr>
            <p:ph sz="quarter" idx="1"/>
          </p:nvPr>
        </p:nvSpPr>
        <p:spPr/>
        <p:txBody>
          <a:bodyPr/>
          <a:lstStyle/>
          <a:p>
            <a:r>
              <a:rPr lang="en-US" dirty="0" smtClean="0"/>
              <a:t>The lowest-level component of strategic management planning focuses on day-to-day operationalization of tactical and strategic goals </a:t>
            </a:r>
          </a:p>
          <a:p>
            <a:r>
              <a:rPr lang="en-US" dirty="0" smtClean="0"/>
              <a:t>Operational planning charts the roadmap to align the strategic objectives and tactical plans</a:t>
            </a:r>
          </a:p>
          <a:p>
            <a:r>
              <a:rPr lang="en-US" dirty="0" smtClean="0"/>
              <a:t>Therefore, supervisors, line managers, or organization teams are best suited to formulate weekly, semi-annually, or annual operational plans</a:t>
            </a:r>
          </a:p>
          <a:p>
            <a:r>
              <a:rPr lang="en-US" dirty="0" smtClean="0"/>
              <a:t>Consultation is vital to hedge against operational risks</a:t>
            </a:r>
          </a:p>
          <a:p>
            <a:r>
              <a:rPr lang="en-US" dirty="0" smtClean="0"/>
              <a:t>Operational plans are largely short-term oriented</a:t>
            </a:r>
            <a:endParaRPr lang="en-US" dirty="0"/>
          </a:p>
        </p:txBody>
      </p:sp>
    </p:spTree>
    <p:extLst>
      <p:ext uri="{BB962C8B-B14F-4D97-AF65-F5344CB8AC3E}">
        <p14:creationId xmlns:p14="http://schemas.microsoft.com/office/powerpoint/2010/main" val="1630643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Replicating Operational Planning </a:t>
            </a:r>
          </a:p>
        </p:txBody>
      </p:sp>
      <p:sp>
        <p:nvSpPr>
          <p:cNvPr id="3" name="Content Placeholder 2"/>
          <p:cNvSpPr>
            <a:spLocks noGrp="1"/>
          </p:cNvSpPr>
          <p:nvPr>
            <p:ph sz="quarter" idx="1"/>
          </p:nvPr>
        </p:nvSpPr>
        <p:spPr/>
        <p:txBody>
          <a:bodyPr/>
          <a:lstStyle/>
          <a:p>
            <a:r>
              <a:rPr lang="en-US" dirty="0" smtClean="0"/>
              <a:t>Notable Operational plans that I supervised during the internship period</a:t>
            </a:r>
          </a:p>
          <a:p>
            <a:pPr marL="457200" indent="-457200">
              <a:buAutoNum type="arabicPeriod"/>
            </a:pPr>
            <a:r>
              <a:rPr lang="en-US" dirty="0" smtClean="0"/>
              <a:t>Setting single plan- the company has a tradition to facilitate monthly departmental meeting to review operation competitiveness </a:t>
            </a:r>
          </a:p>
          <a:p>
            <a:pPr>
              <a:buFontTx/>
              <a:buChar char="-"/>
            </a:pPr>
            <a:r>
              <a:rPr lang="en-US" dirty="0" smtClean="0"/>
              <a:t>Achieving cost saving and minimizing stock-out scenarios were the primary monthly goals </a:t>
            </a:r>
          </a:p>
          <a:p>
            <a:pPr marL="0" indent="0">
              <a:buNone/>
            </a:pPr>
            <a:r>
              <a:rPr lang="en-US" dirty="0" smtClean="0"/>
              <a:t>2. Procurement Policy and Procedure Review- was an operational activity that aimed to enhance competitiveness in the procurement and global supply chain</a:t>
            </a:r>
            <a:endParaRPr lang="en-US" dirty="0"/>
          </a:p>
        </p:txBody>
      </p:sp>
    </p:spTree>
    <p:extLst>
      <p:ext uri="{BB962C8B-B14F-4D97-AF65-F5344CB8AC3E}">
        <p14:creationId xmlns:p14="http://schemas.microsoft.com/office/powerpoint/2010/main" val="381957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Threats and Risks </a:t>
            </a: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Strategic management planning faces fundamental impediments that hampers attainment of sustained competitiveness</a:t>
            </a:r>
          </a:p>
          <a:p>
            <a:r>
              <a:rPr lang="en-US" dirty="0" smtClean="0"/>
              <a:t>The three levels are interrelated</a:t>
            </a:r>
          </a:p>
          <a:p>
            <a:r>
              <a:rPr lang="en-US" dirty="0" smtClean="0"/>
              <a:t>A failure in one level impacts negatively successful implementation of the rest </a:t>
            </a:r>
          </a:p>
          <a:p>
            <a:r>
              <a:rPr lang="en-US" dirty="0" smtClean="0"/>
              <a:t>For example, the strategic level faces risks that include uncertainty in the business environment and remoteness of external-environmental variables</a:t>
            </a:r>
          </a:p>
          <a:p>
            <a:r>
              <a:rPr lang="en-US" dirty="0" smtClean="0"/>
              <a:t>Equally, tactical risks include uncertainty and ineffective resource management control</a:t>
            </a:r>
          </a:p>
          <a:p>
            <a:r>
              <a:rPr lang="en-US" dirty="0" smtClean="0"/>
              <a:t>The nature of organizational architectures, systems, and structures influence the outcomes of operational plan</a:t>
            </a:r>
            <a:endParaRPr lang="en-US" dirty="0"/>
          </a:p>
        </p:txBody>
      </p:sp>
    </p:spTree>
    <p:extLst>
      <p:ext uri="{BB962C8B-B14F-4D97-AF65-F5344CB8AC3E}">
        <p14:creationId xmlns:p14="http://schemas.microsoft.com/office/powerpoint/2010/main" val="3673357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Competitive businesses including Acer Corporation dawn on the importance of strategic management planning</a:t>
            </a:r>
          </a:p>
          <a:p>
            <a:r>
              <a:rPr lang="en-US" dirty="0" smtClean="0"/>
              <a:t>Strategic management planning is a reliable concept that bolster competitiveness and enhances capacity to mitigate uncertainty </a:t>
            </a:r>
          </a:p>
          <a:p>
            <a:r>
              <a:rPr lang="en-US" dirty="0" smtClean="0"/>
              <a:t>Therefore, working as a intern, I was able to engage in strategic management planning process </a:t>
            </a:r>
          </a:p>
          <a:p>
            <a:r>
              <a:rPr lang="en-US" dirty="0" smtClean="0"/>
              <a:t>Contemporary entrepreneurs have an obligation to familiarize with contemporary management concepts including strategic, tactical, and operational planning elements</a:t>
            </a:r>
          </a:p>
          <a:p>
            <a:endParaRPr lang="en-US" dirty="0"/>
          </a:p>
        </p:txBody>
      </p:sp>
    </p:spTree>
    <p:extLst>
      <p:ext uri="{BB962C8B-B14F-4D97-AF65-F5344CB8AC3E}">
        <p14:creationId xmlns:p14="http://schemas.microsoft.com/office/powerpoint/2010/main" val="27721341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pPr marL="0" indent="0">
              <a:buNone/>
            </a:pPr>
            <a:r>
              <a:rPr lang="en-US" dirty="0" smtClean="0"/>
              <a:t>Martin, R. (March 2010). “The strategy-operations tactics continuum,” </a:t>
            </a:r>
            <a:r>
              <a:rPr lang="en-US" i="1" dirty="0" smtClean="0"/>
              <a:t>Leadership Catalyst Newsletter. </a:t>
            </a:r>
            <a:r>
              <a:rPr lang="en-US" dirty="0"/>
              <a:t>Retrieved from, </a:t>
            </a:r>
            <a:r>
              <a:rPr lang="en-US" dirty="0">
                <a:hlinkClick r:id="rId2"/>
              </a:rPr>
              <a:t>http://</a:t>
            </a:r>
            <a:r>
              <a:rPr lang="en-US" dirty="0" smtClean="0">
                <a:hlinkClick r:id="rId2"/>
              </a:rPr>
              <a:t>www.alcera.ca/en/newsletters/leaders-edge-newsletter-march-2010.php</a:t>
            </a:r>
            <a:endParaRPr lang="en-US" dirty="0" smtClean="0"/>
          </a:p>
          <a:p>
            <a:pPr marL="0" indent="0">
              <a:buNone/>
            </a:pPr>
            <a:r>
              <a:rPr lang="en-US" dirty="0" smtClean="0"/>
              <a:t>ACER. (2018). </a:t>
            </a:r>
            <a:r>
              <a:rPr lang="en-US" i="1" dirty="0" smtClean="0"/>
              <a:t>ACERS’ mission, goals, and values</a:t>
            </a:r>
            <a:r>
              <a:rPr lang="en-US" dirty="0" smtClean="0"/>
              <a:t>. </a:t>
            </a:r>
            <a:r>
              <a:rPr lang="en-US" dirty="0"/>
              <a:t>Author. </a:t>
            </a:r>
            <a:r>
              <a:rPr lang="en-US" dirty="0">
                <a:hlinkClick r:id="rId3"/>
              </a:rPr>
              <a:t>https://</a:t>
            </a:r>
            <a:r>
              <a:rPr lang="en-US" dirty="0" smtClean="0">
                <a:hlinkClick r:id="rId3"/>
              </a:rPr>
              <a:t>www.acer.org/about-us/mission</a:t>
            </a:r>
            <a:endParaRPr lang="en-US" dirty="0" smtClean="0"/>
          </a:p>
          <a:p>
            <a:pPr marL="0" indent="0">
              <a:buNone/>
            </a:pPr>
            <a:r>
              <a:rPr lang="en-US" dirty="0"/>
              <a:t>Hill, </a:t>
            </a:r>
            <a:r>
              <a:rPr lang="en-US" dirty="0" smtClean="0"/>
              <a:t>C.&amp; Gareth, R.. (2012). </a:t>
            </a:r>
            <a:r>
              <a:rPr lang="en-US" i="1" dirty="0"/>
              <a:t>Strategic Management Theory: An Integrated Approach</a:t>
            </a:r>
            <a:r>
              <a:rPr lang="en-US" dirty="0" smtClean="0"/>
              <a:t>,(10</a:t>
            </a:r>
            <a:r>
              <a:rPr lang="en-US" baseline="30000" dirty="0" smtClean="0"/>
              <a:t>th</a:t>
            </a:r>
            <a:r>
              <a:rPr lang="en-US" dirty="0" smtClean="0"/>
              <a:t> Edition). </a:t>
            </a:r>
            <a:r>
              <a:rPr lang="en-US" dirty="0" err="1"/>
              <a:t>Cengage</a:t>
            </a:r>
            <a:r>
              <a:rPr lang="en-US" dirty="0"/>
              <a:t> Learning</a:t>
            </a:r>
            <a:r>
              <a:rPr lang="en-US" dirty="0" smtClean="0"/>
              <a:t>,</a:t>
            </a:r>
            <a:endParaRPr lang="en-US" dirty="0"/>
          </a:p>
        </p:txBody>
      </p:sp>
    </p:spTree>
    <p:extLst>
      <p:ext uri="{BB962C8B-B14F-4D97-AF65-F5344CB8AC3E}">
        <p14:creationId xmlns:p14="http://schemas.microsoft.com/office/powerpoint/2010/main" val="354391620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0</TotalTime>
  <Words>1747</Words>
  <Application>Microsoft Office PowerPoint</Application>
  <PresentationFormat>On-screen Show (4:3)</PresentationFormat>
  <Paragraphs>93</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Oriel</vt:lpstr>
      <vt:lpstr>Replicating Basic Strategy-Tactical Operations </vt:lpstr>
      <vt:lpstr>Strategic Management Planning</vt:lpstr>
      <vt:lpstr>Elements of Strategic Management </vt:lpstr>
      <vt:lpstr>Replicating Basic Strategy </vt:lpstr>
      <vt:lpstr>Replicating Strategy</vt:lpstr>
      <vt:lpstr>Replicating Tactical Planning </vt:lpstr>
      <vt:lpstr>Replicating Tactical Planning </vt:lpstr>
      <vt:lpstr>Replicating Operational Planning </vt:lpstr>
      <vt:lpstr>Replicating Operational Planning </vt:lpstr>
      <vt:lpstr>Threats and Risks </vt:lpstr>
      <vt:lpstr>Conclusion </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2018-05-26T11:50:08Z</dcterms:created>
  <dcterms:modified xsi:type="dcterms:W3CDTF">2018-05-26T15:10:01Z</dcterms:modified>
</cp:coreProperties>
</file>